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 Classic" charset="1" panose="00000500000000000000"/>
      <p:regular r:id="rId23"/>
    </p:embeddedFont>
    <p:embeddedFont>
      <p:font typeface="Montserrat Classic Bold" charset="1" panose="000008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" charset="1" panose="00000500000000000000"/>
      <p:regular r:id="rId26"/>
    </p:embeddedFont>
    <p:embeddedFont>
      <p:font typeface="Agrandir Medium" charset="1" panose="00000600000000000000"/>
      <p:regular r:id="rId27"/>
    </p:embeddedFont>
    <p:embeddedFont>
      <p:font typeface="Agrandir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Relationship Id="rId8" Target="../media/image28.jpe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Relationship Id="rId8" Target="../media/image28.jpe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76016" y="3087398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900650" y="3087398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14321861" y="0"/>
                </a:moveTo>
                <a:lnTo>
                  <a:pt x="0" y="0"/>
                </a:lnTo>
                <a:lnTo>
                  <a:pt x="0" y="4860010"/>
                </a:lnTo>
                <a:lnTo>
                  <a:pt x="14321861" y="4860010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76016" y="2339592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900650" y="2339592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14321861" y="0"/>
                </a:moveTo>
                <a:lnTo>
                  <a:pt x="0" y="0"/>
                </a:lnTo>
                <a:lnTo>
                  <a:pt x="0" y="4860010"/>
                </a:lnTo>
                <a:lnTo>
                  <a:pt x="14321861" y="4860010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8761" y="8304576"/>
            <a:ext cx="445149" cy="467962"/>
          </a:xfrm>
          <a:custGeom>
            <a:avLst/>
            <a:gdLst/>
            <a:ahLst/>
            <a:cxnLst/>
            <a:rect r="r" b="b" t="t" l="l"/>
            <a:pathLst>
              <a:path h="467962" w="445149">
                <a:moveTo>
                  <a:pt x="0" y="0"/>
                </a:moveTo>
                <a:lnTo>
                  <a:pt x="445149" y="0"/>
                </a:lnTo>
                <a:lnTo>
                  <a:pt x="445149" y="467962"/>
                </a:lnTo>
                <a:lnTo>
                  <a:pt x="0" y="467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124090" y="8304576"/>
            <a:ext cx="445149" cy="467962"/>
          </a:xfrm>
          <a:custGeom>
            <a:avLst/>
            <a:gdLst/>
            <a:ahLst/>
            <a:cxnLst/>
            <a:rect r="r" b="b" t="t" l="l"/>
            <a:pathLst>
              <a:path h="467962" w="445149">
                <a:moveTo>
                  <a:pt x="445149" y="0"/>
                </a:moveTo>
                <a:lnTo>
                  <a:pt x="0" y="0"/>
                </a:lnTo>
                <a:lnTo>
                  <a:pt x="0" y="467962"/>
                </a:lnTo>
                <a:lnTo>
                  <a:pt x="445149" y="467962"/>
                </a:lnTo>
                <a:lnTo>
                  <a:pt x="4451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718761" y="1514462"/>
            <a:ext cx="445149" cy="467962"/>
          </a:xfrm>
          <a:custGeom>
            <a:avLst/>
            <a:gdLst/>
            <a:ahLst/>
            <a:cxnLst/>
            <a:rect r="r" b="b" t="t" l="l"/>
            <a:pathLst>
              <a:path h="467962" w="445149">
                <a:moveTo>
                  <a:pt x="0" y="467962"/>
                </a:moveTo>
                <a:lnTo>
                  <a:pt x="445149" y="467962"/>
                </a:lnTo>
                <a:lnTo>
                  <a:pt x="445149" y="0"/>
                </a:lnTo>
                <a:lnTo>
                  <a:pt x="0" y="0"/>
                </a:lnTo>
                <a:lnTo>
                  <a:pt x="0" y="4679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124090" y="1514462"/>
            <a:ext cx="445149" cy="467962"/>
          </a:xfrm>
          <a:custGeom>
            <a:avLst/>
            <a:gdLst/>
            <a:ahLst/>
            <a:cxnLst/>
            <a:rect r="r" b="b" t="t" l="l"/>
            <a:pathLst>
              <a:path h="467962" w="445149">
                <a:moveTo>
                  <a:pt x="445149" y="467962"/>
                </a:moveTo>
                <a:lnTo>
                  <a:pt x="0" y="467962"/>
                </a:lnTo>
                <a:lnTo>
                  <a:pt x="0" y="0"/>
                </a:lnTo>
                <a:lnTo>
                  <a:pt x="445149" y="0"/>
                </a:lnTo>
                <a:lnTo>
                  <a:pt x="445149" y="4679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407798" y="8286481"/>
            <a:ext cx="3472405" cy="623598"/>
            <a:chOff x="0" y="0"/>
            <a:chExt cx="2262974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2974" cy="406400"/>
            </a:xfrm>
            <a:custGeom>
              <a:avLst/>
              <a:gdLst/>
              <a:ahLst/>
              <a:cxnLst/>
              <a:rect r="r" b="b" t="t" l="l"/>
              <a:pathLst>
                <a:path h="406400" w="2262974">
                  <a:moveTo>
                    <a:pt x="2059774" y="0"/>
                  </a:moveTo>
                  <a:cubicBezTo>
                    <a:pt x="2171998" y="0"/>
                    <a:pt x="2262974" y="90976"/>
                    <a:pt x="2262974" y="203200"/>
                  </a:cubicBezTo>
                  <a:cubicBezTo>
                    <a:pt x="2262974" y="315424"/>
                    <a:pt x="2171998" y="406400"/>
                    <a:pt x="20597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6297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99534" y="8385975"/>
            <a:ext cx="2888933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ontserrat Classic"/>
              </a:rPr>
              <a:t>WINDA SHANIA 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0048" y="4189408"/>
            <a:ext cx="7750510" cy="190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116"/>
              </a:lnSpc>
            </a:pPr>
            <a:r>
              <a:rPr lang="en-US" sz="14553">
                <a:solidFill>
                  <a:srgbClr val="FF5757"/>
                </a:solidFill>
                <a:latin typeface="Montserrat Classic Bold"/>
              </a:rPr>
              <a:t>SQUID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07442" y="4189408"/>
            <a:ext cx="7750510" cy="190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2"/>
              </a:lnSpc>
            </a:pPr>
            <a:r>
              <a:rPr lang="en-US" sz="14600">
                <a:solidFill>
                  <a:srgbClr val="FFFFFF"/>
                </a:solidFill>
                <a:latin typeface="Montserrat Classic Bold"/>
              </a:rPr>
              <a:t>GAME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80671" y="6138501"/>
            <a:ext cx="988091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Montserrat Bold"/>
              </a:rPr>
              <a:t>Tweet Sentiment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48111" y="3351237"/>
            <a:ext cx="8847005" cy="5502837"/>
          </a:xfrm>
          <a:custGeom>
            <a:avLst/>
            <a:gdLst/>
            <a:ahLst/>
            <a:cxnLst/>
            <a:rect r="r" b="b" t="t" l="l"/>
            <a:pathLst>
              <a:path h="5502837" w="8847005">
                <a:moveTo>
                  <a:pt x="0" y="0"/>
                </a:moveTo>
                <a:lnTo>
                  <a:pt x="8847005" y="0"/>
                </a:lnTo>
                <a:lnTo>
                  <a:pt x="8847005" y="5502838"/>
                </a:lnTo>
                <a:lnTo>
                  <a:pt x="0" y="5502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36801" y="3351237"/>
            <a:ext cx="6193140" cy="5437970"/>
          </a:xfrm>
          <a:custGeom>
            <a:avLst/>
            <a:gdLst/>
            <a:ahLst/>
            <a:cxnLst/>
            <a:rect r="r" b="b" t="t" l="l"/>
            <a:pathLst>
              <a:path h="5437970" w="6193140">
                <a:moveTo>
                  <a:pt x="0" y="0"/>
                </a:moveTo>
                <a:lnTo>
                  <a:pt x="6193140" y="0"/>
                </a:lnTo>
                <a:lnTo>
                  <a:pt x="6193140" y="5437971"/>
                </a:lnTo>
                <a:lnTo>
                  <a:pt x="0" y="5437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98871" b="-150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36801" y="2827997"/>
            <a:ext cx="5993860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EDA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0094" y="2820965"/>
            <a:ext cx="690249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29"/>
              </a:lnSpc>
            </a:pPr>
            <a:r>
              <a:rPr lang="en-US" sz="6299">
                <a:solidFill>
                  <a:srgbClr val="FFFFFF"/>
                </a:solidFill>
                <a:latin typeface="Montserrat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48111" y="1930361"/>
            <a:ext cx="5379515" cy="129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3"/>
              </a:lnSpc>
            </a:pPr>
            <a:r>
              <a:rPr lang="en-US" sz="2321">
                <a:solidFill>
                  <a:srgbClr val="FFFFFF"/>
                </a:solidFill>
                <a:latin typeface="Montserrat"/>
              </a:rPr>
              <a:t>Top 3 Most Tweet </a:t>
            </a:r>
          </a:p>
          <a:p>
            <a:pPr algn="just" marL="501238" indent="-250619" lvl="1">
              <a:lnSpc>
                <a:spcPts val="2553"/>
              </a:lnSpc>
              <a:buFont typeface="Arial"/>
              <a:buChar char="•"/>
            </a:pPr>
            <a:r>
              <a:rPr lang="en-US" sz="2321">
                <a:solidFill>
                  <a:srgbClr val="FFFFFF"/>
                </a:solidFill>
                <a:latin typeface="Montserrat"/>
              </a:rPr>
              <a:t>day 6 12% (10.381) tweet</a:t>
            </a:r>
          </a:p>
          <a:p>
            <a:pPr algn="just" marL="501238" indent="-250619" lvl="1">
              <a:lnSpc>
                <a:spcPts val="2553"/>
              </a:lnSpc>
              <a:buFont typeface="Arial"/>
              <a:buChar char="•"/>
            </a:pPr>
            <a:r>
              <a:rPr lang="en-US" sz="2321">
                <a:solidFill>
                  <a:srgbClr val="FFFFFF"/>
                </a:solidFill>
                <a:latin typeface="Montserrat"/>
              </a:rPr>
              <a:t>day 18 9,5% (7.624) tweet</a:t>
            </a:r>
          </a:p>
          <a:p>
            <a:pPr algn="just" marL="501238" indent="-250619" lvl="1">
              <a:lnSpc>
                <a:spcPts val="2553"/>
              </a:lnSpc>
              <a:buFont typeface="Arial"/>
              <a:buChar char="•"/>
            </a:pPr>
            <a:r>
              <a:rPr lang="en-US" sz="2321">
                <a:solidFill>
                  <a:srgbClr val="FFFFFF"/>
                </a:solidFill>
                <a:latin typeface="Montserrat"/>
              </a:rPr>
              <a:t>day 13 8,3% (6.699) tweet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6801" y="8873125"/>
            <a:ext cx="4671090" cy="8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17"/>
              </a:lnSpc>
            </a:pPr>
            <a:r>
              <a:rPr lang="en-US" sz="2015">
                <a:solidFill>
                  <a:srgbClr val="FFFFFF"/>
                </a:solidFill>
                <a:latin typeface="Montserrat"/>
              </a:rPr>
              <a:t>Positive and neutral sentiment &gt; negative sentiment = audience satisfied with the movie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36801" y="3952254"/>
            <a:ext cx="14360391" cy="5484763"/>
          </a:xfrm>
          <a:custGeom>
            <a:avLst/>
            <a:gdLst/>
            <a:ahLst/>
            <a:cxnLst/>
            <a:rect r="r" b="b" t="t" l="l"/>
            <a:pathLst>
              <a:path h="5484763" w="14360391">
                <a:moveTo>
                  <a:pt x="0" y="0"/>
                </a:moveTo>
                <a:lnTo>
                  <a:pt x="14360391" y="0"/>
                </a:lnTo>
                <a:lnTo>
                  <a:pt x="14360391" y="5484763"/>
                </a:lnTo>
                <a:lnTo>
                  <a:pt x="0" y="5484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36801" y="2827997"/>
            <a:ext cx="5993860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0094" y="2820965"/>
            <a:ext cx="690249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29"/>
              </a:lnSpc>
            </a:pPr>
            <a:r>
              <a:rPr lang="en-US" sz="6299">
                <a:solidFill>
                  <a:srgbClr val="FFFFFF"/>
                </a:solidFill>
                <a:latin typeface="Montserrat 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2321" y="3398066"/>
            <a:ext cx="5379515" cy="33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3"/>
              </a:lnSpc>
            </a:pPr>
            <a:r>
              <a:rPr lang="en-US" sz="2321">
                <a:solidFill>
                  <a:srgbClr val="FFFFFF"/>
                </a:solidFill>
                <a:latin typeface="Montserrat"/>
              </a:rPr>
              <a:t>audience mostly from America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2529" y="4468631"/>
            <a:ext cx="1322404" cy="681038"/>
          </a:xfrm>
          <a:custGeom>
            <a:avLst/>
            <a:gdLst/>
            <a:ahLst/>
            <a:cxnLst/>
            <a:rect r="r" b="b" t="t" l="l"/>
            <a:pathLst>
              <a:path h="681038" w="1322404">
                <a:moveTo>
                  <a:pt x="0" y="0"/>
                </a:moveTo>
                <a:lnTo>
                  <a:pt x="1322405" y="0"/>
                </a:lnTo>
                <a:lnTo>
                  <a:pt x="1322405" y="681038"/>
                </a:lnTo>
                <a:lnTo>
                  <a:pt x="0" y="681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36801" y="2827997"/>
            <a:ext cx="5993860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MODELING AND EVAL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0094" y="2820965"/>
            <a:ext cx="690249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29"/>
              </a:lnSpc>
            </a:pPr>
            <a:r>
              <a:rPr lang="en-US" sz="6299">
                <a:solidFill>
                  <a:srgbClr val="FFFFFF"/>
                </a:solidFill>
                <a:latin typeface="Montserrat Bold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6801" y="4460390"/>
            <a:ext cx="250206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FEATURE EXTRACTION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86360" y="4625975"/>
            <a:ext cx="2502067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DATA SPLIT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90016" y="4650400"/>
            <a:ext cx="2502067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MODEL TRAIN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0738" y="4454525"/>
            <a:ext cx="250206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CROSS VALIDATION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57233" y="6746487"/>
            <a:ext cx="250206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MODEL EVALUATION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90016" y="6746487"/>
            <a:ext cx="250206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COMPARSION MODEL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688428" y="4468631"/>
            <a:ext cx="1322404" cy="681038"/>
          </a:xfrm>
          <a:custGeom>
            <a:avLst/>
            <a:gdLst/>
            <a:ahLst/>
            <a:cxnLst/>
            <a:rect r="r" b="b" t="t" l="l"/>
            <a:pathLst>
              <a:path h="681038" w="1322404">
                <a:moveTo>
                  <a:pt x="0" y="0"/>
                </a:moveTo>
                <a:lnTo>
                  <a:pt x="1322404" y="0"/>
                </a:lnTo>
                <a:lnTo>
                  <a:pt x="1322404" y="681038"/>
                </a:lnTo>
                <a:lnTo>
                  <a:pt x="0" y="681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873059" y="4450071"/>
            <a:ext cx="1322404" cy="681038"/>
          </a:xfrm>
          <a:custGeom>
            <a:avLst/>
            <a:gdLst/>
            <a:ahLst/>
            <a:cxnLst/>
            <a:rect r="r" b="b" t="t" l="l"/>
            <a:pathLst>
              <a:path h="681038" w="1322404">
                <a:moveTo>
                  <a:pt x="0" y="0"/>
                </a:moveTo>
                <a:lnTo>
                  <a:pt x="1322404" y="0"/>
                </a:lnTo>
                <a:lnTo>
                  <a:pt x="1322404" y="681038"/>
                </a:lnTo>
                <a:lnTo>
                  <a:pt x="0" y="681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4929443" y="5592366"/>
            <a:ext cx="1322404" cy="681038"/>
          </a:xfrm>
          <a:custGeom>
            <a:avLst/>
            <a:gdLst/>
            <a:ahLst/>
            <a:cxnLst/>
            <a:rect r="r" b="b" t="t" l="l"/>
            <a:pathLst>
              <a:path h="681038" w="1322404">
                <a:moveTo>
                  <a:pt x="0" y="0"/>
                </a:moveTo>
                <a:lnTo>
                  <a:pt x="1322405" y="0"/>
                </a:lnTo>
                <a:lnTo>
                  <a:pt x="1322405" y="681038"/>
                </a:lnTo>
                <a:lnTo>
                  <a:pt x="0" y="681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2873059" y="6754424"/>
            <a:ext cx="1322404" cy="681038"/>
          </a:xfrm>
          <a:custGeom>
            <a:avLst/>
            <a:gdLst/>
            <a:ahLst/>
            <a:cxnLst/>
            <a:rect r="r" b="b" t="t" l="l"/>
            <a:pathLst>
              <a:path h="681038" w="1322404">
                <a:moveTo>
                  <a:pt x="0" y="0"/>
                </a:moveTo>
                <a:lnTo>
                  <a:pt x="1322404" y="0"/>
                </a:lnTo>
                <a:lnTo>
                  <a:pt x="1322404" y="681038"/>
                </a:lnTo>
                <a:lnTo>
                  <a:pt x="0" y="681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0094" y="2820965"/>
            <a:ext cx="690249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29"/>
              </a:lnSpc>
            </a:pPr>
            <a:r>
              <a:rPr lang="en-US" sz="6299">
                <a:solidFill>
                  <a:srgbClr val="FFFFFF"/>
                </a:solidFill>
                <a:latin typeface="Montserrat Bold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36801" y="4480224"/>
            <a:ext cx="5996312" cy="2066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SPLIT DATA                                       </a:t>
            </a:r>
          </a:p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FEATURE_EXTRACTION                   </a:t>
            </a:r>
          </a:p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TARGET  </a:t>
            </a:r>
          </a:p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MODEL                            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31018" y="4480224"/>
            <a:ext cx="8197824" cy="258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80 : 20</a:t>
            </a:r>
          </a:p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TFIDF - SELECTKBEST (N-GRAM)</a:t>
            </a:r>
          </a:p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SENTIMENT (1 = + ; 0 = -)</a:t>
            </a:r>
          </a:p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N-GRAM LOGISTIC REGRESSION</a:t>
            </a:r>
          </a:p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/ NB / RANDOM FOREST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76016" y="3860276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0" y="0"/>
                </a:moveTo>
                <a:lnTo>
                  <a:pt x="14321862" y="0"/>
                </a:lnTo>
                <a:lnTo>
                  <a:pt x="14321862" y="4860009"/>
                </a:lnTo>
                <a:lnTo>
                  <a:pt x="0" y="4860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900650" y="3860276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14321861" y="0"/>
                </a:moveTo>
                <a:lnTo>
                  <a:pt x="0" y="0"/>
                </a:lnTo>
                <a:lnTo>
                  <a:pt x="0" y="4860009"/>
                </a:lnTo>
                <a:lnTo>
                  <a:pt x="14321861" y="4860009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76016" y="3112470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0" y="0"/>
                </a:moveTo>
                <a:lnTo>
                  <a:pt x="14321862" y="0"/>
                </a:lnTo>
                <a:lnTo>
                  <a:pt x="14321862" y="4860009"/>
                </a:lnTo>
                <a:lnTo>
                  <a:pt x="0" y="4860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900650" y="3112470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14321861" y="0"/>
                </a:moveTo>
                <a:lnTo>
                  <a:pt x="0" y="0"/>
                </a:lnTo>
                <a:lnTo>
                  <a:pt x="0" y="4860009"/>
                </a:lnTo>
                <a:lnTo>
                  <a:pt x="14321861" y="4860009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37220" y="3217437"/>
            <a:ext cx="3287428" cy="2611068"/>
            <a:chOff x="0" y="0"/>
            <a:chExt cx="4383238" cy="348142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9271" r="30902" b="9271"/>
            <a:stretch>
              <a:fillRect/>
            </a:stretch>
          </p:blipFill>
          <p:spPr>
            <a:xfrm flipH="false" flipV="false">
              <a:off x="0" y="0"/>
              <a:ext cx="4383238" cy="348142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7846267" y="3217437"/>
            <a:ext cx="2677812" cy="2611068"/>
            <a:chOff x="0" y="0"/>
            <a:chExt cx="3570415" cy="348142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5835" t="0" r="15835" b="0"/>
            <a:stretch>
              <a:fillRect/>
            </a:stretch>
          </p:blipFill>
          <p:spPr>
            <a:xfrm flipH="false" flipV="false">
              <a:off x="0" y="0"/>
              <a:ext cx="3570415" cy="3481424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045698" y="3217437"/>
            <a:ext cx="2677812" cy="2611068"/>
            <a:chOff x="0" y="0"/>
            <a:chExt cx="3570415" cy="348142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13434" r="0" b="13434"/>
            <a:stretch>
              <a:fillRect/>
            </a:stretch>
          </p:blipFill>
          <p:spPr>
            <a:xfrm flipH="false" flipV="false">
              <a:off x="0" y="0"/>
              <a:ext cx="3570415" cy="3481424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6289246" y="4236940"/>
            <a:ext cx="572062" cy="572062"/>
          </a:xfrm>
          <a:custGeom>
            <a:avLst/>
            <a:gdLst/>
            <a:ahLst/>
            <a:cxnLst/>
            <a:rect r="r" b="b" t="t" l="l"/>
            <a:pathLst>
              <a:path h="572062" w="572062">
                <a:moveTo>
                  <a:pt x="0" y="0"/>
                </a:moveTo>
                <a:lnTo>
                  <a:pt x="572062" y="0"/>
                </a:lnTo>
                <a:lnTo>
                  <a:pt x="572062" y="572063"/>
                </a:lnTo>
                <a:lnTo>
                  <a:pt x="0" y="572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26692" y="4236940"/>
            <a:ext cx="572062" cy="572062"/>
          </a:xfrm>
          <a:custGeom>
            <a:avLst/>
            <a:gdLst/>
            <a:ahLst/>
            <a:cxnLst/>
            <a:rect r="r" b="b" t="t" l="l"/>
            <a:pathLst>
              <a:path h="572062" w="572062">
                <a:moveTo>
                  <a:pt x="572062" y="0"/>
                </a:moveTo>
                <a:lnTo>
                  <a:pt x="0" y="0"/>
                </a:lnTo>
                <a:lnTo>
                  <a:pt x="0" y="572063"/>
                </a:lnTo>
                <a:lnTo>
                  <a:pt x="572062" y="572063"/>
                </a:lnTo>
                <a:lnTo>
                  <a:pt x="57206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31961" y="2186402"/>
            <a:ext cx="942407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Montserrat Bold"/>
              </a:rPr>
              <a:t>MODEL 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37220" y="5924521"/>
            <a:ext cx="3364359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DFDFD"/>
                </a:solidFill>
                <a:latin typeface="Montserrat Bold"/>
              </a:rPr>
              <a:t>LOGREG 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DFDFD"/>
                </a:solidFill>
                <a:latin typeface="Montserrat Bold"/>
              </a:rPr>
              <a:t>(accuracy)</a:t>
            </a:r>
          </a:p>
          <a:p>
            <a:pPr algn="just">
              <a:lnSpc>
                <a:spcPts val="3780"/>
              </a:lnSpc>
            </a:pP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DFDFD"/>
                </a:solidFill>
                <a:latin typeface="Montserrat Bold"/>
              </a:rPr>
              <a:t>unigram  (93%)</a:t>
            </a: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DFDFD"/>
                </a:solidFill>
                <a:latin typeface="Montserrat Bold"/>
              </a:rPr>
              <a:t>bigram (91%)</a:t>
            </a: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DFDFD"/>
                </a:solidFill>
                <a:latin typeface="Montserrat Bold"/>
              </a:rPr>
              <a:t>u + b + fs (85%)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46267" y="5924521"/>
            <a:ext cx="3364359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DFDFD"/>
                </a:solidFill>
                <a:latin typeface="Montserrat Bold"/>
              </a:rPr>
              <a:t>MNAIVE BAYES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DFDFD"/>
                </a:solidFill>
                <a:latin typeface="Montserrat Bold"/>
              </a:rPr>
              <a:t>(accuracy)</a:t>
            </a:r>
          </a:p>
          <a:p>
            <a:pPr algn="just">
              <a:lnSpc>
                <a:spcPts val="3780"/>
              </a:lnSpc>
            </a:pP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DFDFD"/>
                </a:solidFill>
                <a:latin typeface="Montserrat Bold"/>
              </a:rPr>
              <a:t>78%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45698" y="5780880"/>
            <a:ext cx="3364359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DFDFD"/>
                </a:solidFill>
                <a:latin typeface="Montserrat Bold"/>
              </a:rPr>
              <a:t>RANDOM FOREST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DFDFD"/>
                </a:solidFill>
                <a:latin typeface="Montserrat Bold"/>
              </a:rPr>
              <a:t>(accuracy)</a:t>
            </a:r>
          </a:p>
          <a:p>
            <a:pPr algn="just">
              <a:lnSpc>
                <a:spcPts val="3780"/>
              </a:lnSpc>
            </a:pP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DFDFD"/>
                </a:solidFill>
                <a:latin typeface="Montserrat Bold"/>
              </a:rPr>
              <a:t>95%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14263">
            <a:off x="15961228" y="-2451684"/>
            <a:ext cx="3173656" cy="11334485"/>
          </a:xfrm>
          <a:custGeom>
            <a:avLst/>
            <a:gdLst/>
            <a:ahLst/>
            <a:cxnLst/>
            <a:rect r="r" b="b" t="t" l="l"/>
            <a:pathLst>
              <a:path h="11334485" w="3173656">
                <a:moveTo>
                  <a:pt x="0" y="0"/>
                </a:moveTo>
                <a:lnTo>
                  <a:pt x="3173656" y="0"/>
                </a:lnTo>
                <a:lnTo>
                  <a:pt x="3173656" y="11334486"/>
                </a:lnTo>
                <a:lnTo>
                  <a:pt x="0" y="113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14263">
            <a:off x="11727281" y="-2419016"/>
            <a:ext cx="3938089" cy="14064605"/>
          </a:xfrm>
          <a:custGeom>
            <a:avLst/>
            <a:gdLst/>
            <a:ahLst/>
            <a:cxnLst/>
            <a:rect r="r" b="b" t="t" l="l"/>
            <a:pathLst>
              <a:path h="14064605" w="3938089">
                <a:moveTo>
                  <a:pt x="0" y="0"/>
                </a:moveTo>
                <a:lnTo>
                  <a:pt x="3938090" y="0"/>
                </a:lnTo>
                <a:lnTo>
                  <a:pt x="3938090" y="14064605"/>
                </a:lnTo>
                <a:lnTo>
                  <a:pt x="0" y="1406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515685">
            <a:off x="10088718" y="-1239403"/>
            <a:ext cx="3483592" cy="3767151"/>
            <a:chOff x="0" y="0"/>
            <a:chExt cx="4644789" cy="502286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9175" t="0" r="19175" b="0"/>
            <a:stretch>
              <a:fillRect/>
            </a:stretch>
          </p:blipFill>
          <p:spPr>
            <a:xfrm flipH="false" flipV="false">
              <a:off x="0" y="0"/>
              <a:ext cx="4644789" cy="502286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-1515685">
            <a:off x="14483880" y="-2204121"/>
            <a:ext cx="2818585" cy="3767151"/>
            <a:chOff x="0" y="0"/>
            <a:chExt cx="3758114" cy="502286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25059" t="0" r="25059" b="0"/>
            <a:stretch>
              <a:fillRect/>
            </a:stretch>
          </p:blipFill>
          <p:spPr>
            <a:xfrm flipH="false" flipV="false">
              <a:off x="0" y="0"/>
              <a:ext cx="3758114" cy="502286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-1515685">
            <a:off x="16103236" y="1356071"/>
            <a:ext cx="2972926" cy="3668373"/>
            <a:chOff x="0" y="0"/>
            <a:chExt cx="3963901" cy="489116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23002" t="0" r="23002" b="0"/>
            <a:stretch>
              <a:fillRect/>
            </a:stretch>
          </p:blipFill>
          <p:spPr>
            <a:xfrm flipH="false" flipV="false">
              <a:off x="0" y="0"/>
              <a:ext cx="3963901" cy="4891164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-1515685">
            <a:off x="17792925" y="4815260"/>
            <a:ext cx="2972926" cy="3767151"/>
            <a:chOff x="0" y="0"/>
            <a:chExt cx="3963901" cy="502286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23694" t="0" r="23694" b="0"/>
            <a:stretch>
              <a:fillRect/>
            </a:stretch>
          </p:blipFill>
          <p:spPr>
            <a:xfrm flipH="false" flipV="false">
              <a:off x="0" y="0"/>
              <a:ext cx="3963901" cy="5022867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-1515685">
            <a:off x="11946166" y="2346923"/>
            <a:ext cx="3513091" cy="4535549"/>
            <a:chOff x="0" y="0"/>
            <a:chExt cx="4684121" cy="6047399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0" r="48329" b="0"/>
            <a:stretch>
              <a:fillRect/>
            </a:stretch>
          </p:blipFill>
          <p:spPr>
            <a:xfrm flipH="false" flipV="false">
              <a:off x="0" y="0"/>
              <a:ext cx="4684121" cy="6047399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-1515685">
            <a:off x="13975117" y="6609279"/>
            <a:ext cx="3513091" cy="4535549"/>
            <a:chOff x="0" y="0"/>
            <a:chExt cx="4684121" cy="6047399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8"/>
            <a:srcRect l="24173" t="0" r="24173" b="0"/>
            <a:stretch>
              <a:fillRect/>
            </a:stretch>
          </p:blipFill>
          <p:spPr>
            <a:xfrm flipH="false" flipV="false">
              <a:off x="0" y="0"/>
              <a:ext cx="4684121" cy="6047399"/>
            </a:xfrm>
            <a:prstGeom prst="rect">
              <a:avLst/>
            </a:prstGeom>
          </p:spPr>
        </p:pic>
      </p:grpSp>
      <p:sp>
        <p:nvSpPr>
          <p:cNvPr name="Freeform 16" id="16"/>
          <p:cNvSpPr/>
          <p:nvPr/>
        </p:nvSpPr>
        <p:spPr>
          <a:xfrm flipH="false" flipV="false" rot="0">
            <a:off x="-5169808" y="2773340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18" id="18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236801" y="2837522"/>
            <a:ext cx="822657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Montserrat Bold"/>
              </a:rPr>
              <a:t>FINAL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36801" y="4862326"/>
            <a:ext cx="9997271" cy="146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2637">
                <a:solidFill>
                  <a:srgbClr val="FFFFFF"/>
                </a:solidFill>
                <a:latin typeface="Montserrat"/>
              </a:rPr>
              <a:t>BEST MODEL : Random Forest and Logistic Regression</a:t>
            </a:r>
          </a:p>
          <a:p>
            <a:pPr algn="l">
              <a:lnSpc>
                <a:spcPts val="3955"/>
              </a:lnSpc>
            </a:pPr>
            <a:r>
              <a:rPr lang="en-US" sz="2637">
                <a:solidFill>
                  <a:srgbClr val="FFFFFF"/>
                </a:solidFill>
                <a:latin typeface="Montserrat"/>
              </a:rPr>
              <a:t>BEST PARAMETER : NGRAM (1,2)</a:t>
            </a:r>
          </a:p>
          <a:p>
            <a:pPr algn="l">
              <a:lnSpc>
                <a:spcPts val="3955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14263">
            <a:off x="15961228" y="-2451684"/>
            <a:ext cx="3173656" cy="11334485"/>
          </a:xfrm>
          <a:custGeom>
            <a:avLst/>
            <a:gdLst/>
            <a:ahLst/>
            <a:cxnLst/>
            <a:rect r="r" b="b" t="t" l="l"/>
            <a:pathLst>
              <a:path h="11334485" w="3173656">
                <a:moveTo>
                  <a:pt x="0" y="0"/>
                </a:moveTo>
                <a:lnTo>
                  <a:pt x="3173656" y="0"/>
                </a:lnTo>
                <a:lnTo>
                  <a:pt x="3173656" y="11334486"/>
                </a:lnTo>
                <a:lnTo>
                  <a:pt x="0" y="113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14263">
            <a:off x="11727281" y="-2419016"/>
            <a:ext cx="3938089" cy="14064605"/>
          </a:xfrm>
          <a:custGeom>
            <a:avLst/>
            <a:gdLst/>
            <a:ahLst/>
            <a:cxnLst/>
            <a:rect r="r" b="b" t="t" l="l"/>
            <a:pathLst>
              <a:path h="14064605" w="3938089">
                <a:moveTo>
                  <a:pt x="0" y="0"/>
                </a:moveTo>
                <a:lnTo>
                  <a:pt x="3938090" y="0"/>
                </a:lnTo>
                <a:lnTo>
                  <a:pt x="3938090" y="14064605"/>
                </a:lnTo>
                <a:lnTo>
                  <a:pt x="0" y="1406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515685">
            <a:off x="10088718" y="-1239403"/>
            <a:ext cx="3483592" cy="3767151"/>
            <a:chOff x="0" y="0"/>
            <a:chExt cx="4644789" cy="502286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9175" t="0" r="19175" b="0"/>
            <a:stretch>
              <a:fillRect/>
            </a:stretch>
          </p:blipFill>
          <p:spPr>
            <a:xfrm flipH="false" flipV="false">
              <a:off x="0" y="0"/>
              <a:ext cx="4644789" cy="502286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-1515685">
            <a:off x="14483880" y="-2204121"/>
            <a:ext cx="2818585" cy="3767151"/>
            <a:chOff x="0" y="0"/>
            <a:chExt cx="3758114" cy="502286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25059" t="0" r="25059" b="0"/>
            <a:stretch>
              <a:fillRect/>
            </a:stretch>
          </p:blipFill>
          <p:spPr>
            <a:xfrm flipH="false" flipV="false">
              <a:off x="0" y="0"/>
              <a:ext cx="3758114" cy="502286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-1515685">
            <a:off x="16103236" y="1356071"/>
            <a:ext cx="2972926" cy="3668373"/>
            <a:chOff x="0" y="0"/>
            <a:chExt cx="3963901" cy="489116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23002" t="0" r="23002" b="0"/>
            <a:stretch>
              <a:fillRect/>
            </a:stretch>
          </p:blipFill>
          <p:spPr>
            <a:xfrm flipH="false" flipV="false">
              <a:off x="0" y="0"/>
              <a:ext cx="3963901" cy="4891164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-1515685">
            <a:off x="17792925" y="4815260"/>
            <a:ext cx="2972926" cy="3767151"/>
            <a:chOff x="0" y="0"/>
            <a:chExt cx="3963901" cy="502286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23694" t="0" r="23694" b="0"/>
            <a:stretch>
              <a:fillRect/>
            </a:stretch>
          </p:blipFill>
          <p:spPr>
            <a:xfrm flipH="false" flipV="false">
              <a:off x="0" y="0"/>
              <a:ext cx="3963901" cy="5022867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-1515685">
            <a:off x="11946166" y="2346923"/>
            <a:ext cx="3513091" cy="4535549"/>
            <a:chOff x="0" y="0"/>
            <a:chExt cx="4684121" cy="6047399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0" r="48329" b="0"/>
            <a:stretch>
              <a:fillRect/>
            </a:stretch>
          </p:blipFill>
          <p:spPr>
            <a:xfrm flipH="false" flipV="false">
              <a:off x="0" y="0"/>
              <a:ext cx="4684121" cy="6047399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-1515685">
            <a:off x="13975117" y="6609279"/>
            <a:ext cx="3513091" cy="4535549"/>
            <a:chOff x="0" y="0"/>
            <a:chExt cx="4684121" cy="6047399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8"/>
            <a:srcRect l="24173" t="0" r="24173" b="0"/>
            <a:stretch>
              <a:fillRect/>
            </a:stretch>
          </p:blipFill>
          <p:spPr>
            <a:xfrm flipH="false" flipV="false">
              <a:off x="0" y="0"/>
              <a:ext cx="4684121" cy="6047399"/>
            </a:xfrm>
            <a:prstGeom prst="rect">
              <a:avLst/>
            </a:prstGeom>
          </p:spPr>
        </p:pic>
      </p:grpSp>
      <p:sp>
        <p:nvSpPr>
          <p:cNvPr name="Freeform 16" id="16"/>
          <p:cNvSpPr/>
          <p:nvPr/>
        </p:nvSpPr>
        <p:spPr>
          <a:xfrm flipH="false" flipV="false" rot="0">
            <a:off x="-2299891" y="2839413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7" y="0"/>
                </a:lnTo>
                <a:lnTo>
                  <a:pt x="16509447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18" id="18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236801" y="2837522"/>
            <a:ext cx="822657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Montserrat Bold"/>
              </a:rPr>
              <a:t>BUSINESS RECOMMENDATION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609913" y="5357897"/>
            <a:ext cx="8521349" cy="2155762"/>
            <a:chOff x="0" y="0"/>
            <a:chExt cx="3720498" cy="9412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720498" cy="941225"/>
            </a:xfrm>
            <a:custGeom>
              <a:avLst/>
              <a:gdLst/>
              <a:ahLst/>
              <a:cxnLst/>
              <a:rect r="r" b="b" t="t" l="l"/>
              <a:pathLst>
                <a:path h="941225" w="3720498">
                  <a:moveTo>
                    <a:pt x="0" y="0"/>
                  </a:moveTo>
                  <a:lnTo>
                    <a:pt x="3720498" y="0"/>
                  </a:lnTo>
                  <a:lnTo>
                    <a:pt x="3720498" y="941225"/>
                  </a:lnTo>
                  <a:lnTo>
                    <a:pt x="0" y="9412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3720498" cy="950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609913" y="2150221"/>
            <a:ext cx="8521349" cy="3009703"/>
            <a:chOff x="0" y="0"/>
            <a:chExt cx="3465985" cy="12241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65985" cy="1224170"/>
            </a:xfrm>
            <a:custGeom>
              <a:avLst/>
              <a:gdLst/>
              <a:ahLst/>
              <a:cxnLst/>
              <a:rect r="r" b="b" t="t" l="l"/>
              <a:pathLst>
                <a:path h="1224170" w="3465985">
                  <a:moveTo>
                    <a:pt x="0" y="0"/>
                  </a:moveTo>
                  <a:lnTo>
                    <a:pt x="3465985" y="0"/>
                  </a:lnTo>
                  <a:lnTo>
                    <a:pt x="3465985" y="1224170"/>
                  </a:lnTo>
                  <a:lnTo>
                    <a:pt x="0" y="122417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3465985" cy="1233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744032" y="2567742"/>
            <a:ext cx="8118217" cy="214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3022" spc="-193">
                <a:solidFill>
                  <a:srgbClr val="000000"/>
                </a:solidFill>
                <a:latin typeface="Montserrat"/>
              </a:rPr>
              <a:t>Targeted Marketing Campaigns: Use positive sentiment and high ratings to create targeted ads on social media platforms, focusing on American audiences to maximize engagement and viewership.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44032" y="5591749"/>
            <a:ext cx="8118217" cy="171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3022" spc="-193">
                <a:solidFill>
                  <a:srgbClr val="000000"/>
                </a:solidFill>
                <a:latin typeface="Montserrat"/>
              </a:rPr>
              <a:t>Spoiler-Free Community Platform: Develop a platform or section dedicated to spoiler-free discussions to enhance user experience and retain viewers who dislike spoilers.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76016" y="3087398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900650" y="3171874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14321861" y="0"/>
                </a:moveTo>
                <a:lnTo>
                  <a:pt x="0" y="0"/>
                </a:lnTo>
                <a:lnTo>
                  <a:pt x="0" y="4860009"/>
                </a:lnTo>
                <a:lnTo>
                  <a:pt x="14321861" y="4860009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76016" y="2339592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900650" y="2424068"/>
            <a:ext cx="14321862" cy="4860009"/>
          </a:xfrm>
          <a:custGeom>
            <a:avLst/>
            <a:gdLst/>
            <a:ahLst/>
            <a:cxnLst/>
            <a:rect r="r" b="b" t="t" l="l"/>
            <a:pathLst>
              <a:path h="4860009" w="14321862">
                <a:moveTo>
                  <a:pt x="14321861" y="0"/>
                </a:moveTo>
                <a:lnTo>
                  <a:pt x="0" y="0"/>
                </a:lnTo>
                <a:lnTo>
                  <a:pt x="0" y="4860009"/>
                </a:lnTo>
                <a:lnTo>
                  <a:pt x="14321861" y="4860009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9472" y="2424068"/>
            <a:ext cx="2467574" cy="1573079"/>
          </a:xfrm>
          <a:custGeom>
            <a:avLst/>
            <a:gdLst/>
            <a:ahLst/>
            <a:cxnLst/>
            <a:rect r="r" b="b" t="t" l="l"/>
            <a:pathLst>
              <a:path h="1573079" w="2467574">
                <a:moveTo>
                  <a:pt x="0" y="0"/>
                </a:moveTo>
                <a:lnTo>
                  <a:pt x="2467575" y="0"/>
                </a:lnTo>
                <a:lnTo>
                  <a:pt x="2467575" y="1573078"/>
                </a:lnTo>
                <a:lnTo>
                  <a:pt x="0" y="1573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8761" y="8304576"/>
            <a:ext cx="445149" cy="467962"/>
          </a:xfrm>
          <a:custGeom>
            <a:avLst/>
            <a:gdLst/>
            <a:ahLst/>
            <a:cxnLst/>
            <a:rect r="r" b="b" t="t" l="l"/>
            <a:pathLst>
              <a:path h="467962" w="445149">
                <a:moveTo>
                  <a:pt x="0" y="0"/>
                </a:moveTo>
                <a:lnTo>
                  <a:pt x="445149" y="0"/>
                </a:lnTo>
                <a:lnTo>
                  <a:pt x="445149" y="467962"/>
                </a:lnTo>
                <a:lnTo>
                  <a:pt x="0" y="46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124090" y="8304576"/>
            <a:ext cx="445149" cy="467962"/>
          </a:xfrm>
          <a:custGeom>
            <a:avLst/>
            <a:gdLst/>
            <a:ahLst/>
            <a:cxnLst/>
            <a:rect r="r" b="b" t="t" l="l"/>
            <a:pathLst>
              <a:path h="467962" w="445149">
                <a:moveTo>
                  <a:pt x="445149" y="0"/>
                </a:moveTo>
                <a:lnTo>
                  <a:pt x="0" y="0"/>
                </a:lnTo>
                <a:lnTo>
                  <a:pt x="0" y="467962"/>
                </a:lnTo>
                <a:lnTo>
                  <a:pt x="445149" y="467962"/>
                </a:lnTo>
                <a:lnTo>
                  <a:pt x="4451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18761" y="1514462"/>
            <a:ext cx="445149" cy="467962"/>
          </a:xfrm>
          <a:custGeom>
            <a:avLst/>
            <a:gdLst/>
            <a:ahLst/>
            <a:cxnLst/>
            <a:rect r="r" b="b" t="t" l="l"/>
            <a:pathLst>
              <a:path h="467962" w="445149">
                <a:moveTo>
                  <a:pt x="0" y="467962"/>
                </a:moveTo>
                <a:lnTo>
                  <a:pt x="445149" y="467962"/>
                </a:lnTo>
                <a:lnTo>
                  <a:pt x="445149" y="0"/>
                </a:lnTo>
                <a:lnTo>
                  <a:pt x="0" y="0"/>
                </a:lnTo>
                <a:lnTo>
                  <a:pt x="0" y="46796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124090" y="1514462"/>
            <a:ext cx="445149" cy="467962"/>
          </a:xfrm>
          <a:custGeom>
            <a:avLst/>
            <a:gdLst/>
            <a:ahLst/>
            <a:cxnLst/>
            <a:rect r="r" b="b" t="t" l="l"/>
            <a:pathLst>
              <a:path h="467962" w="445149">
                <a:moveTo>
                  <a:pt x="445149" y="467962"/>
                </a:moveTo>
                <a:lnTo>
                  <a:pt x="0" y="467962"/>
                </a:lnTo>
                <a:lnTo>
                  <a:pt x="0" y="0"/>
                </a:lnTo>
                <a:lnTo>
                  <a:pt x="445149" y="0"/>
                </a:lnTo>
                <a:lnTo>
                  <a:pt x="445149" y="46796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89398" y="3896156"/>
            <a:ext cx="8156448" cy="190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16"/>
              </a:lnSpc>
            </a:pPr>
            <a:r>
              <a:rPr lang="en-US" sz="14553">
                <a:solidFill>
                  <a:srgbClr val="FF5757"/>
                </a:solidFill>
                <a:latin typeface="Montserrat Classic Bold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2463" y="1911311"/>
            <a:ext cx="7178105" cy="5602348"/>
            <a:chOff x="0" y="0"/>
            <a:chExt cx="9570806" cy="746979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4014" r="38561" b="14014"/>
            <a:stretch>
              <a:fillRect/>
            </a:stretch>
          </p:blipFill>
          <p:spPr>
            <a:xfrm flipH="false" flipV="false">
              <a:off x="0" y="0"/>
              <a:ext cx="9570806" cy="7469798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36801" y="2827997"/>
            <a:ext cx="5993860" cy="10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BUSINESS UNDERSTANDING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0094" y="2820965"/>
            <a:ext cx="690249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29"/>
              </a:lnSpc>
            </a:pPr>
            <a:r>
              <a:rPr lang="en-US" sz="6299">
                <a:solidFill>
                  <a:srgbClr val="FFFFFF"/>
                </a:solidFill>
                <a:latin typeface="Montserrat Bold"/>
              </a:rPr>
              <a:t>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236801" y="4562706"/>
            <a:ext cx="4423369" cy="2155762"/>
            <a:chOff x="0" y="0"/>
            <a:chExt cx="1931283" cy="9412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1283" cy="941225"/>
            </a:xfrm>
            <a:custGeom>
              <a:avLst/>
              <a:gdLst/>
              <a:ahLst/>
              <a:cxnLst/>
              <a:rect r="r" b="b" t="t" l="l"/>
              <a:pathLst>
                <a:path h="941225" w="1931283">
                  <a:moveTo>
                    <a:pt x="0" y="0"/>
                  </a:moveTo>
                  <a:lnTo>
                    <a:pt x="1931283" y="0"/>
                  </a:lnTo>
                  <a:lnTo>
                    <a:pt x="1931283" y="941225"/>
                  </a:lnTo>
                  <a:lnTo>
                    <a:pt x="0" y="9412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931283" cy="950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903486" y="4803978"/>
            <a:ext cx="3090000" cy="119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781" spc="-178">
                <a:solidFill>
                  <a:srgbClr val="000000"/>
                </a:solidFill>
                <a:latin typeface="Montserrat Classic"/>
              </a:rPr>
              <a:t>ADJUST MARKETING STRATEGI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25834" y="4562706"/>
            <a:ext cx="4748184" cy="2155762"/>
            <a:chOff x="0" y="0"/>
            <a:chExt cx="1931283" cy="876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31283" cy="876838"/>
            </a:xfrm>
            <a:custGeom>
              <a:avLst/>
              <a:gdLst/>
              <a:ahLst/>
              <a:cxnLst/>
              <a:rect r="r" b="b" t="t" l="l"/>
              <a:pathLst>
                <a:path h="876838" w="1931283">
                  <a:moveTo>
                    <a:pt x="0" y="0"/>
                  </a:moveTo>
                  <a:lnTo>
                    <a:pt x="1931283" y="0"/>
                  </a:lnTo>
                  <a:lnTo>
                    <a:pt x="1931283" y="876838"/>
                  </a:lnTo>
                  <a:lnTo>
                    <a:pt x="0" y="876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931283" cy="886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344432" y="4813503"/>
            <a:ext cx="4110987" cy="1297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3022" spc="-193">
                <a:solidFill>
                  <a:srgbClr val="000000"/>
                </a:solidFill>
                <a:latin typeface="Montserrat Classic"/>
              </a:rPr>
              <a:t>IMPROVE CAMPAIGN TARGETING, ENGAGEMENT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48135" y="4562706"/>
            <a:ext cx="4748184" cy="2155762"/>
            <a:chOff x="0" y="0"/>
            <a:chExt cx="1931283" cy="876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31283" cy="876838"/>
            </a:xfrm>
            <a:custGeom>
              <a:avLst/>
              <a:gdLst/>
              <a:ahLst/>
              <a:cxnLst/>
              <a:rect r="r" b="b" t="t" l="l"/>
              <a:pathLst>
                <a:path h="876838" w="1931283">
                  <a:moveTo>
                    <a:pt x="0" y="0"/>
                  </a:moveTo>
                  <a:lnTo>
                    <a:pt x="1931283" y="0"/>
                  </a:lnTo>
                  <a:lnTo>
                    <a:pt x="1931283" y="876838"/>
                  </a:lnTo>
                  <a:lnTo>
                    <a:pt x="0" y="876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931283" cy="886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5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366734" y="4813503"/>
            <a:ext cx="4110987" cy="145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591" spc="-165">
                <a:solidFill>
                  <a:srgbClr val="000000"/>
                </a:solidFill>
                <a:latin typeface="Montserrat Classic"/>
              </a:rPr>
              <a:t>GAIN INSIGHT TO ENCHANCING AUDIENCE SATISFACTION AND LOYALTY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36801" y="2827997"/>
            <a:ext cx="5993860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BACKGROUND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36801" y="4206812"/>
            <a:ext cx="11893044" cy="2401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3185">
                <a:solidFill>
                  <a:srgbClr val="FFFFFF"/>
                </a:solidFill>
                <a:latin typeface="Montserrat"/>
              </a:rPr>
              <a:t>Public reviews can provide insights into the quality of a movie, and consumers may prefer to know others' opinions or reviews about a film before deciding to watch it (Kim, A., 2021).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129845" y="1911311"/>
            <a:ext cx="2760723" cy="5602348"/>
            <a:chOff x="0" y="0"/>
            <a:chExt cx="3680964" cy="746979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14303" t="0" r="52865" b="0"/>
            <a:stretch>
              <a:fillRect/>
            </a:stretch>
          </p:blipFill>
          <p:spPr>
            <a:xfrm flipH="false" flipV="false">
              <a:off x="0" y="0"/>
              <a:ext cx="3680964" cy="7469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36801" y="2827997"/>
            <a:ext cx="5993860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36801" y="4235387"/>
            <a:ext cx="5834888" cy="436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391" indent="-279196" lvl="1">
              <a:lnSpc>
                <a:spcPts val="3879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How are positive and negative reviews distributed among viewers?</a:t>
            </a:r>
          </a:p>
          <a:p>
            <a:pPr algn="l" marL="558391" indent="-279196" lvl="1">
              <a:lnSpc>
                <a:spcPts val="3879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What are the common topics discussed by viewers?</a:t>
            </a:r>
          </a:p>
          <a:p>
            <a:pPr algn="l" marL="558391" indent="-279196" lvl="1">
              <a:lnSpc>
                <a:spcPts val="3879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How can we automate the process of classifying sentiments in tweets?</a:t>
            </a:r>
          </a:p>
          <a:p>
            <a:pPr algn="l">
              <a:lnSpc>
                <a:spcPts val="38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91051" y="2827997"/>
            <a:ext cx="5993860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91051" y="4235387"/>
            <a:ext cx="5834888" cy="436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391" indent="-279196" lvl="1">
              <a:lnSpc>
                <a:spcPts val="3879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Identify common feedback from viewers.</a:t>
            </a:r>
          </a:p>
          <a:p>
            <a:pPr algn="l" marL="558391" indent="-279196" lvl="1">
              <a:lnSpc>
                <a:spcPts val="3879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Generate insights that can be used for business decisions or marketing strategies.</a:t>
            </a:r>
          </a:p>
          <a:p>
            <a:pPr algn="l" marL="558391" indent="-279196" lvl="1">
              <a:lnSpc>
                <a:spcPts val="3879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Build a classification model to automate tweet sentiment classification.</a:t>
            </a:r>
          </a:p>
          <a:p>
            <a:pPr algn="l">
              <a:lnSpc>
                <a:spcPts val="3879"/>
              </a:lnSpc>
            </a:pPr>
          </a:p>
        </p:txBody>
      </p:sp>
      <p:sp>
        <p:nvSpPr>
          <p:cNvPr name="AutoShape 9" id="9"/>
          <p:cNvSpPr/>
          <p:nvPr/>
        </p:nvSpPr>
        <p:spPr>
          <a:xfrm>
            <a:off x="1019105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36801" y="2827997"/>
            <a:ext cx="5993860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DATA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0094" y="2820965"/>
            <a:ext cx="690249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29"/>
              </a:lnSpc>
            </a:pPr>
            <a:r>
              <a:rPr lang="en-US" sz="6299">
                <a:solidFill>
                  <a:srgbClr val="FFFFFF"/>
                </a:solidFill>
                <a:latin typeface="Montserrat Bold"/>
              </a:rPr>
              <a:t>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236801" y="4122104"/>
            <a:ext cx="5315586" cy="5554787"/>
          </a:xfrm>
          <a:custGeom>
            <a:avLst/>
            <a:gdLst/>
            <a:ahLst/>
            <a:cxnLst/>
            <a:rect r="r" b="b" t="t" l="l"/>
            <a:pathLst>
              <a:path h="5554787" w="5315586">
                <a:moveTo>
                  <a:pt x="0" y="0"/>
                </a:moveTo>
                <a:lnTo>
                  <a:pt x="5315586" y="0"/>
                </a:lnTo>
                <a:lnTo>
                  <a:pt x="5315586" y="5554787"/>
                </a:lnTo>
                <a:lnTo>
                  <a:pt x="0" y="5554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54920" y="5143500"/>
            <a:ext cx="5688431" cy="1567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4"/>
              </a:lnSpc>
            </a:pPr>
            <a:r>
              <a:rPr lang="en-US" sz="3466">
                <a:solidFill>
                  <a:srgbClr val="FDFDFD"/>
                </a:solidFill>
                <a:latin typeface="Montserrat"/>
              </a:rPr>
              <a:t>The dataset consist of</a:t>
            </a:r>
          </a:p>
          <a:p>
            <a:pPr algn="just">
              <a:lnSpc>
                <a:spcPts val="4194"/>
              </a:lnSpc>
            </a:pPr>
            <a:r>
              <a:rPr lang="en-US" sz="3466">
                <a:solidFill>
                  <a:srgbClr val="FDFDFD"/>
                </a:solidFill>
                <a:latin typeface="Montserrat"/>
              </a:rPr>
              <a:t>12 columns and 80019 rows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54920" y="7691078"/>
            <a:ext cx="6951335" cy="1567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4"/>
              </a:lnSpc>
            </a:pPr>
            <a:r>
              <a:rPr lang="en-US" sz="3466">
                <a:solidFill>
                  <a:srgbClr val="FDFDFD"/>
                </a:solidFill>
                <a:latin typeface="Montserrat"/>
              </a:rPr>
              <a:t>Missing value in  location ~30%</a:t>
            </a:r>
          </a:p>
          <a:p>
            <a:pPr algn="just">
              <a:lnSpc>
                <a:spcPts val="4194"/>
              </a:lnSpc>
            </a:pPr>
            <a:r>
              <a:rPr lang="en-US" sz="3466">
                <a:solidFill>
                  <a:srgbClr val="FDFDFD"/>
                </a:solidFill>
                <a:latin typeface="Montserrat"/>
              </a:rPr>
              <a:t>Missing value in description ~6%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36801" y="6536206"/>
            <a:ext cx="15022499" cy="2658392"/>
          </a:xfrm>
          <a:custGeom>
            <a:avLst/>
            <a:gdLst/>
            <a:ahLst/>
            <a:cxnLst/>
            <a:rect r="r" b="b" t="t" l="l"/>
            <a:pathLst>
              <a:path h="2658392" w="15022499">
                <a:moveTo>
                  <a:pt x="0" y="0"/>
                </a:moveTo>
                <a:lnTo>
                  <a:pt x="15022499" y="0"/>
                </a:lnTo>
                <a:lnTo>
                  <a:pt x="15022499" y="2658392"/>
                </a:lnTo>
                <a:lnTo>
                  <a:pt x="0" y="2658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95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36801" y="2827997"/>
            <a:ext cx="5993860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0094" y="2820965"/>
            <a:ext cx="690249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29"/>
              </a:lnSpc>
            </a:pPr>
            <a:r>
              <a:rPr lang="en-US" sz="6299">
                <a:solidFill>
                  <a:srgbClr val="FFFFFF"/>
                </a:solidFill>
                <a:latin typeface="Montserrat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12885" y="4298465"/>
            <a:ext cx="9158164" cy="262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2"/>
              </a:lnSpc>
              <a:spcBef>
                <a:spcPct val="0"/>
              </a:spcBef>
            </a:pPr>
            <a:r>
              <a:rPr lang="en-US" sz="2916">
                <a:solidFill>
                  <a:srgbClr val="FFFFFF"/>
                </a:solidFill>
                <a:latin typeface="Agrandir Medium"/>
              </a:rPr>
              <a:t>Remove unsignificant symbol in text</a:t>
            </a:r>
          </a:p>
          <a:p>
            <a:pPr algn="l">
              <a:lnSpc>
                <a:spcPts val="4082"/>
              </a:lnSpc>
              <a:spcBef>
                <a:spcPct val="0"/>
              </a:spcBef>
            </a:pPr>
            <a:r>
              <a:rPr lang="en-US" sz="2916">
                <a:solidFill>
                  <a:srgbClr val="FFFFFF"/>
                </a:solidFill>
                <a:latin typeface="Agrandir Medium"/>
              </a:rPr>
              <a:t>Remove irrelevant words manually from wordcloud</a:t>
            </a:r>
          </a:p>
          <a:p>
            <a:pPr algn="l">
              <a:lnSpc>
                <a:spcPts val="4082"/>
              </a:lnSpc>
              <a:spcBef>
                <a:spcPct val="0"/>
              </a:spcBef>
            </a:pPr>
            <a:r>
              <a:rPr lang="en-US" sz="2916">
                <a:solidFill>
                  <a:srgbClr val="FFFFFF"/>
                </a:solidFill>
                <a:latin typeface="Agrandir Medium"/>
              </a:rPr>
              <a:t>Remove stop words</a:t>
            </a:r>
          </a:p>
          <a:p>
            <a:pPr algn="l">
              <a:lnSpc>
                <a:spcPts val="4082"/>
              </a:lnSpc>
              <a:spcBef>
                <a:spcPct val="0"/>
              </a:spcBef>
            </a:pPr>
            <a:r>
              <a:rPr lang="en-US" sz="2916" spc="46">
                <a:solidFill>
                  <a:srgbClr val="FFFFFF"/>
                </a:solidFill>
                <a:latin typeface="Agrandir Medium"/>
              </a:rPr>
              <a:t>Lemmatize words using library</a:t>
            </a:r>
          </a:p>
          <a:p>
            <a:pPr algn="l">
              <a:lnSpc>
                <a:spcPts val="408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236801" y="4469915"/>
            <a:ext cx="2054312" cy="2066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TEXT PREPOCESSING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36801" y="4099963"/>
            <a:ext cx="7757194" cy="4286371"/>
          </a:xfrm>
          <a:custGeom>
            <a:avLst/>
            <a:gdLst/>
            <a:ahLst/>
            <a:cxnLst/>
            <a:rect r="r" b="b" t="t" l="l"/>
            <a:pathLst>
              <a:path h="4286371" w="7757194">
                <a:moveTo>
                  <a:pt x="0" y="0"/>
                </a:moveTo>
                <a:lnTo>
                  <a:pt x="7757195" y="0"/>
                </a:lnTo>
                <a:lnTo>
                  <a:pt x="7757195" y="4286371"/>
                </a:lnTo>
                <a:lnTo>
                  <a:pt x="0" y="4286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36801" y="2827997"/>
            <a:ext cx="5993860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LABELING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18200" y="3966613"/>
            <a:ext cx="6834120" cy="160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2916">
                <a:solidFill>
                  <a:srgbClr val="FFFFFF"/>
                </a:solidFill>
                <a:latin typeface="Agrandir"/>
              </a:rPr>
              <a:t>analyzer = SentimentIntensityAnalyzer()</a:t>
            </a:r>
          </a:p>
          <a:p>
            <a:pPr algn="l">
              <a:lnSpc>
                <a:spcPts val="4082"/>
              </a:lnSpc>
            </a:pPr>
            <a:r>
              <a:rPr lang="en-US" sz="2916">
                <a:solidFill>
                  <a:srgbClr val="FFFFFF"/>
                </a:solidFill>
                <a:latin typeface="Agrandir"/>
              </a:rPr>
              <a:t>sentiment = Negative, Positve, Neutral</a:t>
            </a:r>
          </a:p>
          <a:p>
            <a:pPr algn="l">
              <a:lnSpc>
                <a:spcPts val="40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143500"/>
            <a:ext cx="8644094" cy="5306686"/>
          </a:xfrm>
          <a:custGeom>
            <a:avLst/>
            <a:gdLst/>
            <a:ahLst/>
            <a:cxnLst/>
            <a:rect r="r" b="b" t="t" l="l"/>
            <a:pathLst>
              <a:path h="5306686" w="8644094">
                <a:moveTo>
                  <a:pt x="0" y="0"/>
                </a:moveTo>
                <a:lnTo>
                  <a:pt x="8644094" y="0"/>
                </a:lnTo>
                <a:lnTo>
                  <a:pt x="8644094" y="5306686"/>
                </a:lnTo>
                <a:lnTo>
                  <a:pt x="0" y="5306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4094" y="0"/>
            <a:ext cx="9643906" cy="5408588"/>
          </a:xfrm>
          <a:custGeom>
            <a:avLst/>
            <a:gdLst/>
            <a:ahLst/>
            <a:cxnLst/>
            <a:rect r="r" b="b" t="t" l="l"/>
            <a:pathLst>
              <a:path h="5408588" w="9643906">
                <a:moveTo>
                  <a:pt x="0" y="0"/>
                </a:moveTo>
                <a:lnTo>
                  <a:pt x="9643906" y="0"/>
                </a:lnTo>
                <a:lnTo>
                  <a:pt x="9643906" y="5408588"/>
                </a:lnTo>
                <a:lnTo>
                  <a:pt x="0" y="54085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84" r="0" b="-13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44094" y="5143500"/>
            <a:ext cx="9643906" cy="5143500"/>
          </a:xfrm>
          <a:custGeom>
            <a:avLst/>
            <a:gdLst/>
            <a:ahLst/>
            <a:cxnLst/>
            <a:rect r="r" b="b" t="t" l="l"/>
            <a:pathLst>
              <a:path h="5143500" w="9643906">
                <a:moveTo>
                  <a:pt x="0" y="0"/>
                </a:moveTo>
                <a:lnTo>
                  <a:pt x="9643906" y="0"/>
                </a:lnTo>
                <a:lnTo>
                  <a:pt x="964390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63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36801" y="2827997"/>
            <a:ext cx="5993860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WORDCLOUD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236801" y="3806762"/>
            <a:ext cx="86819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98349"/>
            <a:ext cx="486518" cy="511452"/>
          </a:xfrm>
          <a:custGeom>
            <a:avLst/>
            <a:gdLst/>
            <a:ahLst/>
            <a:cxnLst/>
            <a:rect r="r" b="b" t="t" l="l"/>
            <a:pathLst>
              <a:path h="511452" w="486518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36801" y="6536206"/>
            <a:ext cx="15022499" cy="2658392"/>
          </a:xfrm>
          <a:custGeom>
            <a:avLst/>
            <a:gdLst/>
            <a:ahLst/>
            <a:cxnLst/>
            <a:rect r="r" b="b" t="t" l="l"/>
            <a:pathLst>
              <a:path h="2658392" w="15022499">
                <a:moveTo>
                  <a:pt x="0" y="0"/>
                </a:moveTo>
                <a:lnTo>
                  <a:pt x="15022499" y="0"/>
                </a:lnTo>
                <a:lnTo>
                  <a:pt x="15022499" y="2658392"/>
                </a:lnTo>
                <a:lnTo>
                  <a:pt x="0" y="2658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95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36801" y="2827997"/>
            <a:ext cx="5993860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0094" y="2820965"/>
            <a:ext cx="690249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29"/>
              </a:lnSpc>
            </a:pPr>
            <a:r>
              <a:rPr lang="en-US" sz="6299">
                <a:solidFill>
                  <a:srgbClr val="FFFFFF"/>
                </a:solidFill>
                <a:latin typeface="Montserrat 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12885" y="4298465"/>
            <a:ext cx="9158164" cy="262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2"/>
              </a:lnSpc>
              <a:spcBef>
                <a:spcPct val="0"/>
              </a:spcBef>
            </a:pPr>
            <a:r>
              <a:rPr lang="en-US" sz="2916">
                <a:solidFill>
                  <a:srgbClr val="FFFFFF"/>
                </a:solidFill>
                <a:latin typeface="Agrandir Medium"/>
              </a:rPr>
              <a:t>Remove unsignificant symbol in text</a:t>
            </a:r>
          </a:p>
          <a:p>
            <a:pPr algn="l">
              <a:lnSpc>
                <a:spcPts val="4082"/>
              </a:lnSpc>
              <a:spcBef>
                <a:spcPct val="0"/>
              </a:spcBef>
            </a:pPr>
            <a:r>
              <a:rPr lang="en-US" sz="2916">
                <a:solidFill>
                  <a:srgbClr val="FFFFFF"/>
                </a:solidFill>
                <a:latin typeface="Agrandir Medium"/>
              </a:rPr>
              <a:t>Remove irrelevant words manually from wordcloud</a:t>
            </a:r>
          </a:p>
          <a:p>
            <a:pPr algn="l">
              <a:lnSpc>
                <a:spcPts val="4082"/>
              </a:lnSpc>
              <a:spcBef>
                <a:spcPct val="0"/>
              </a:spcBef>
            </a:pPr>
            <a:r>
              <a:rPr lang="en-US" sz="2916">
                <a:solidFill>
                  <a:srgbClr val="FFFFFF"/>
                </a:solidFill>
                <a:latin typeface="Agrandir Medium"/>
              </a:rPr>
              <a:t>Remove stop words</a:t>
            </a:r>
          </a:p>
          <a:p>
            <a:pPr algn="l">
              <a:lnSpc>
                <a:spcPts val="4082"/>
              </a:lnSpc>
              <a:spcBef>
                <a:spcPct val="0"/>
              </a:spcBef>
            </a:pPr>
            <a:r>
              <a:rPr lang="en-US" sz="2916" spc="46">
                <a:solidFill>
                  <a:srgbClr val="FFFFFF"/>
                </a:solidFill>
                <a:latin typeface="Agrandir Medium"/>
              </a:rPr>
              <a:t>Lemmatize words using library</a:t>
            </a:r>
          </a:p>
          <a:p>
            <a:pPr algn="l">
              <a:lnSpc>
                <a:spcPts val="408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236801" y="4469915"/>
            <a:ext cx="2054312" cy="2066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TEXT PREPOCESSING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DAGHgKNBQrw</dc:identifier>
  <dcterms:modified xsi:type="dcterms:W3CDTF">2011-08-01T06:04:30Z</dcterms:modified>
  <cp:revision>1</cp:revision>
  <dc:title>SQuid</dc:title>
</cp:coreProperties>
</file>